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53999ad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53999ad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53999ad5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53999ad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53999ad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53999ad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342836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342836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53999ad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53999ad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53999ad5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53999ad5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53999ad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53999ad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3428369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3428369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 alternate between W and E, starting with 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53999ad5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53999ad5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53999ad5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53999ad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840644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840644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 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5a9e68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5a9e68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5a9e687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5a9e687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08406446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08406446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0840644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0840644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0840644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0840644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08406446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0840644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0840644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0840644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631a8a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631a8a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631a8a2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631a8a2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53999ad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53999ad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840644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840644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https://replit.com/@EmileJean/Ethics-Final-Demo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840644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0840644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ev.socrata.com/foundry/data.cityofnewyork.us/scjj-6ya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ev.socrata.com/foundry/data.ny.gov/2e6s-9g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google.com/maps/d/viewer?mid=1CWrE-j9GC4_ytR5KWOxKWTz-hrWCM5M&amp;ll=40.727877636912936%2C-73.874315&amp;z=11" TargetMode="External"/><Relationship Id="rId4" Type="http://schemas.openxmlformats.org/officeDocument/2006/relationships/hyperlink" Target="https://www.google.com/maps/d/viewer?mid=1E4lJ8kPh4rQKeCokaq3s-AiKZ6Y7z4g&amp;ll=40.74654441000801%2C-73.86569999999999&amp;z=11" TargetMode="External"/><Relationship Id="rId5" Type="http://schemas.openxmlformats.org/officeDocument/2006/relationships/image" Target="../media/image13.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transit.land/" TargetMode="External"/><Relationship Id="rId4" Type="http://schemas.openxmlformats.org/officeDocument/2006/relationships/hyperlink" Target="https://safety.fhwa.dot.gov/ped_bike/ped_transit/ped_transguide/ch4.cfm" TargetMode="External"/><Relationship Id="rId9" Type="http://schemas.openxmlformats.org/officeDocument/2006/relationships/hyperlink" Target="https://www.latlong.net/convert-address-to-lat-long.html" TargetMode="External"/><Relationship Id="rId5" Type="http://schemas.openxmlformats.org/officeDocument/2006/relationships/hyperlink" Target="https://dev.socrata.com/foundry/data.cityofnewyork.us/scjj-6yaf" TargetMode="External"/><Relationship Id="rId6" Type="http://schemas.openxmlformats.org/officeDocument/2006/relationships/hyperlink" Target="https://dev.socrata.com/foundry/data.ny.gov/2e6s-9gpm" TargetMode="External"/><Relationship Id="rId7" Type="http://schemas.openxmlformats.org/officeDocument/2006/relationships/hyperlink" Target="https://new.mta.info/project/interborough-express" TargetMode="External"/><Relationship Id="rId8" Type="http://schemas.openxmlformats.org/officeDocument/2006/relationships/hyperlink" Target="https://mymaps.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transit.lan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transit.land/documentation/rest-ap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EmileJB/ethics-final/blob/main/data_builder.py" TargetMode="External"/><Relationship Id="rId4" Type="http://schemas.openxmlformats.org/officeDocument/2006/relationships/hyperlink" Target="https://github.com/EmileJB/ethics-final/blob/main/download_log.json" TargetMode="External"/><Relationship Id="rId5" Type="http://schemas.openxmlformats.org/officeDocument/2006/relationships/hyperlink" Target="https://github.com/EmileJB/ethics-final/blob/main/main.py" TargetMode="External"/><Relationship Id="rId6" Type="http://schemas.openxmlformats.org/officeDocument/2006/relationships/hyperlink" Target="https://github.com/EmileJB/ethics-final/blob/main/pathfinder.py" TargetMode="External"/><Relationship Id="rId7" Type="http://schemas.openxmlformats.org/officeDocument/2006/relationships/hyperlink" Target="https://raw.githubusercontent.com/EmileJB/ethics-final/main/routes.js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afety.fhwa.dot.gov/ped_bike/ped_transit/ped_transguide/ch4.cfm"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City Transportation Analysis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Emile &amp; Warren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Bike requests in building</a:t>
            </a:r>
            <a:endParaRPr/>
          </a:p>
        </p:txBody>
      </p:sp>
      <p:sp>
        <p:nvSpPr>
          <p:cNvPr id="190" name="Google Shape;190;p22"/>
          <p:cNvSpPr txBox="1"/>
          <p:nvPr>
            <p:ph idx="1" type="body"/>
          </p:nvPr>
        </p:nvSpPr>
        <p:spPr>
          <a:xfrm>
            <a:off x="1297500" y="1307850"/>
            <a:ext cx="7238100" cy="35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One dataset that seemed relevant to our </a:t>
            </a:r>
            <a:r>
              <a:rPr lang="en" sz="1400"/>
              <a:t>topic</a:t>
            </a:r>
            <a:r>
              <a:rPr lang="en" sz="1400"/>
              <a:t> was one called </a:t>
            </a:r>
            <a:r>
              <a:rPr lang="en" sz="1400" u="sng">
                <a:solidFill>
                  <a:schemeClr val="hlink"/>
                </a:solidFill>
                <a:hlinkClick r:id="rId3"/>
              </a:rPr>
              <a:t>“Bikes in Buildings Requests”</a:t>
            </a:r>
            <a:r>
              <a:rPr lang="en" sz="1400"/>
              <a:t>. </a:t>
            </a:r>
            <a:endParaRPr sz="1400"/>
          </a:p>
          <a:p>
            <a:pPr indent="0" lvl="0" marL="0" rtl="0" algn="l">
              <a:spcBef>
                <a:spcPts val="1200"/>
              </a:spcBef>
              <a:spcAft>
                <a:spcPts val="0"/>
              </a:spcAft>
              <a:buNone/>
            </a:pPr>
            <a:r>
              <a:rPr lang="en" sz="1400"/>
              <a:t>It’s exactly as the title </a:t>
            </a:r>
            <a:r>
              <a:rPr lang="en" sz="1400"/>
              <a:t>suggests – data of people that requested to have their bicycles in their apartment building. </a:t>
            </a:r>
            <a:r>
              <a:rPr lang="en" sz="1400"/>
              <a:t>It consists of a lot of different types of data, such as information on the tenant, information on the area, building information, parking information, etc. It does actually have latitude and longitude as well, but using those coordinates for every single apartment building in the dataset would be unreasonable.</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 sz="1400"/>
              <a:t>This dataset made a lot of sense for us to incorporate into our project, as bike riders (especially after the pandemic), are often people who do it as an alternate way to commute in the city perhaps because the public transportation situation in their area is not good.</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6" name="Google Shape;196;p23"/>
          <p:cNvSpPr txBox="1"/>
          <p:nvPr>
            <p:ph idx="1" type="body"/>
          </p:nvPr>
        </p:nvSpPr>
        <p:spPr>
          <a:xfrm>
            <a:off x="1526425" y="4510300"/>
            <a:ext cx="7038900" cy="45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only paid attention to the zipcodes with requests greater than or equal to 50.</a:t>
            </a:r>
            <a:endParaRPr/>
          </a:p>
        </p:txBody>
      </p:sp>
      <p:sp>
        <p:nvSpPr>
          <p:cNvPr id="197" name="Google Shape;197;p23"/>
          <p:cNvSpPr txBox="1"/>
          <p:nvPr>
            <p:ph idx="1" type="body"/>
          </p:nvPr>
        </p:nvSpPr>
        <p:spPr>
          <a:xfrm>
            <a:off x="1297500" y="2256625"/>
            <a:ext cx="7196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only pieces of data we needed to look at were the number of bicycles </a:t>
            </a:r>
            <a:r>
              <a:rPr lang="en"/>
              <a:t>requested</a:t>
            </a:r>
            <a:r>
              <a:rPr lang="en"/>
              <a:t>, and the owner’s zip code. I then made a library for each zip code, and began adding(counting) the number of requests that corresponded with each zip code.</a:t>
            </a:r>
            <a:endParaRPr/>
          </a:p>
        </p:txBody>
      </p:sp>
      <p:pic>
        <p:nvPicPr>
          <p:cNvPr id="198" name="Google Shape;198;p23"/>
          <p:cNvPicPr preferRelativeResize="0"/>
          <p:nvPr/>
        </p:nvPicPr>
        <p:blipFill>
          <a:blip r:embed="rId3">
            <a:alphaModFix/>
          </a:blip>
          <a:stretch>
            <a:fillRect/>
          </a:stretch>
        </p:blipFill>
        <p:spPr>
          <a:xfrm>
            <a:off x="1354775" y="52650"/>
            <a:ext cx="7662776" cy="2118825"/>
          </a:xfrm>
          <a:prstGeom prst="rect">
            <a:avLst/>
          </a:prstGeom>
          <a:noFill/>
          <a:ln>
            <a:noFill/>
          </a:ln>
        </p:spPr>
      </p:pic>
      <p:pic>
        <p:nvPicPr>
          <p:cNvPr id="199" name="Google Shape;199;p23"/>
          <p:cNvPicPr preferRelativeResize="0"/>
          <p:nvPr/>
        </p:nvPicPr>
        <p:blipFill>
          <a:blip r:embed="rId4">
            <a:alphaModFix/>
          </a:blip>
          <a:stretch>
            <a:fillRect/>
          </a:stretch>
        </p:blipFill>
        <p:spPr>
          <a:xfrm>
            <a:off x="1174700" y="3199988"/>
            <a:ext cx="7742325" cy="128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1" type="body"/>
          </p:nvPr>
        </p:nvSpPr>
        <p:spPr>
          <a:xfrm>
            <a:off x="4035750" y="44725"/>
            <a:ext cx="4899300" cy="496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Surprisingly</a:t>
            </a:r>
            <a:r>
              <a:rPr lang="en"/>
              <a:t>, or maybe not so </a:t>
            </a:r>
            <a:r>
              <a:rPr lang="en"/>
              <a:t>surprisingly</a:t>
            </a:r>
            <a:r>
              <a:rPr lang="en"/>
              <a:t>, the vast majority of the zip codes that we were able to derive from were </a:t>
            </a:r>
            <a:r>
              <a:rPr lang="en"/>
              <a:t>actually in Manhattan. </a:t>
            </a:r>
            <a:br>
              <a:rPr lang="en"/>
            </a:br>
            <a:br>
              <a:rPr lang="en"/>
            </a:br>
            <a:r>
              <a:rPr lang="en"/>
              <a:t>There are obviously going to be tons of public transportation opportunities in Manhattan, so it left us wondering why there were so many bikes in buildings requests in these areas. </a:t>
            </a:r>
            <a:endParaRPr/>
          </a:p>
          <a:p>
            <a:pPr indent="0" lvl="0" marL="0" rtl="0" algn="l">
              <a:spcBef>
                <a:spcPts val="1200"/>
              </a:spcBef>
              <a:spcAft>
                <a:spcPts val="0"/>
              </a:spcAft>
              <a:buNone/>
            </a:pPr>
            <a:r>
              <a:rPr lang="en"/>
              <a:t>Some potential reasons for this:</a:t>
            </a:r>
            <a:endParaRPr/>
          </a:p>
          <a:p>
            <a:pPr indent="-311150" lvl="0" marL="457200" rtl="0" algn="l">
              <a:spcBef>
                <a:spcPts val="1200"/>
              </a:spcBef>
              <a:spcAft>
                <a:spcPts val="0"/>
              </a:spcAft>
              <a:buSzPts val="1300"/>
              <a:buChar char="●"/>
            </a:pPr>
            <a:r>
              <a:rPr lang="en"/>
              <a:t>Less requests for bikes in Brooklyn and Queens as more residents there are in homes, not apartments</a:t>
            </a:r>
            <a:endParaRPr/>
          </a:p>
          <a:p>
            <a:pPr indent="-311150" lvl="0" marL="457200" rtl="0" algn="l">
              <a:spcBef>
                <a:spcPts val="0"/>
              </a:spcBef>
              <a:spcAft>
                <a:spcPts val="0"/>
              </a:spcAft>
              <a:buSzPts val="1300"/>
              <a:buChar char="●"/>
            </a:pPr>
            <a:r>
              <a:rPr lang="en"/>
              <a:t>Those in Manhattan have better occupations, and thus more disposable income to purchase bikes </a:t>
            </a:r>
            <a:endParaRPr/>
          </a:p>
          <a:p>
            <a:pPr indent="-311150" lvl="0" marL="457200" rtl="0" algn="l">
              <a:spcBef>
                <a:spcPts val="0"/>
              </a:spcBef>
              <a:spcAft>
                <a:spcPts val="0"/>
              </a:spcAft>
              <a:buSzPts val="1300"/>
              <a:buChar char="●"/>
            </a:pPr>
            <a:r>
              <a:rPr lang="en"/>
              <a:t>Manhattan buildings have many more residents than the average building in Brooklyn, which means there are going to be way more requests in those buildings</a:t>
            </a:r>
            <a:endParaRPr/>
          </a:p>
          <a:p>
            <a:pPr indent="0" lvl="0" marL="0" rtl="0" algn="l">
              <a:spcBef>
                <a:spcPts val="1200"/>
              </a:spcBef>
              <a:spcAft>
                <a:spcPts val="1200"/>
              </a:spcAft>
              <a:buNone/>
            </a:pPr>
            <a:r>
              <a:rPr lang="en"/>
              <a:t>We ended up using the zip code data anyways with our program to see if we could learn anything else from it.</a:t>
            </a:r>
            <a:endParaRPr/>
          </a:p>
        </p:txBody>
      </p:sp>
      <p:pic>
        <p:nvPicPr>
          <p:cNvPr id="205" name="Google Shape;205;p24"/>
          <p:cNvPicPr preferRelativeResize="0"/>
          <p:nvPr/>
        </p:nvPicPr>
        <p:blipFill>
          <a:blip r:embed="rId3">
            <a:alphaModFix/>
          </a:blip>
          <a:stretch>
            <a:fillRect/>
          </a:stretch>
        </p:blipFill>
        <p:spPr>
          <a:xfrm>
            <a:off x="194125" y="14988"/>
            <a:ext cx="3382650" cy="502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309600" y="260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Interborough Express line</a:t>
            </a:r>
            <a:endParaRPr/>
          </a:p>
        </p:txBody>
      </p:sp>
      <p:sp>
        <p:nvSpPr>
          <p:cNvPr id="211" name="Google Shape;211;p25"/>
          <p:cNvSpPr txBox="1"/>
          <p:nvPr>
            <p:ph idx="1" type="body"/>
          </p:nvPr>
        </p:nvSpPr>
        <p:spPr>
          <a:xfrm>
            <a:off x="1480550" y="1004500"/>
            <a:ext cx="4098600" cy="389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Interborough Express line is a decades old idea that was recently revived by Governor Kathy Hochul.</a:t>
            </a:r>
            <a:endParaRPr/>
          </a:p>
          <a:p>
            <a:pPr indent="0" lvl="0" marL="0" rtl="0" algn="l">
              <a:spcBef>
                <a:spcPts val="1200"/>
              </a:spcBef>
              <a:spcAft>
                <a:spcPts val="0"/>
              </a:spcAft>
              <a:buNone/>
            </a:pPr>
            <a:r>
              <a:rPr lang="en"/>
              <a:t>The idea is to create an avenue of </a:t>
            </a:r>
            <a:r>
              <a:rPr lang="en"/>
              <a:t>transportation</a:t>
            </a:r>
            <a:r>
              <a:rPr lang="en"/>
              <a:t> that connects Brooklyn and Queens. It would open up the possibility of Brooklyn and Queens residents to access many more subway lines.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Clearly, there is a need in Brooklyn and Queens for more access to transportation.</a:t>
            </a:r>
            <a:endParaRPr/>
          </a:p>
          <a:p>
            <a:pPr indent="0" lvl="0" marL="0" rtl="0" algn="l">
              <a:spcBef>
                <a:spcPts val="1200"/>
              </a:spcBef>
              <a:spcAft>
                <a:spcPts val="1200"/>
              </a:spcAft>
              <a:buNone/>
            </a:pPr>
            <a:r>
              <a:rPr lang="en"/>
              <a:t>We took the neighborhoods that the interborough express line would service and got the coordinates for each and put it in our program.</a:t>
            </a:r>
            <a:endParaRPr/>
          </a:p>
        </p:txBody>
      </p:sp>
      <p:pic>
        <p:nvPicPr>
          <p:cNvPr id="212" name="Google Shape;212;p25"/>
          <p:cNvPicPr preferRelativeResize="0"/>
          <p:nvPr/>
        </p:nvPicPr>
        <p:blipFill>
          <a:blip r:embed="rId3">
            <a:alphaModFix/>
          </a:blip>
          <a:stretch>
            <a:fillRect/>
          </a:stretch>
        </p:blipFill>
        <p:spPr>
          <a:xfrm>
            <a:off x="5494250" y="32282"/>
            <a:ext cx="3649751" cy="4725568"/>
          </a:xfrm>
          <a:prstGeom prst="rect">
            <a:avLst/>
          </a:prstGeom>
          <a:noFill/>
          <a:ln>
            <a:noFill/>
          </a:ln>
        </p:spPr>
      </p:pic>
      <p:pic>
        <p:nvPicPr>
          <p:cNvPr id="213" name="Google Shape;213;p25"/>
          <p:cNvPicPr preferRelativeResize="0"/>
          <p:nvPr/>
        </p:nvPicPr>
        <p:blipFill>
          <a:blip r:embed="rId4">
            <a:alphaModFix/>
          </a:blip>
          <a:stretch>
            <a:fillRect/>
          </a:stretch>
        </p:blipFill>
        <p:spPr>
          <a:xfrm>
            <a:off x="0" y="2490150"/>
            <a:ext cx="1514675" cy="221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 Service Delivered</a:t>
            </a:r>
            <a:endParaRPr/>
          </a:p>
        </p:txBody>
      </p:sp>
      <p:sp>
        <p:nvSpPr>
          <p:cNvPr id="219" name="Google Shape;219;p26"/>
          <p:cNvSpPr txBox="1"/>
          <p:nvPr>
            <p:ph idx="1" type="body"/>
          </p:nvPr>
        </p:nvSpPr>
        <p:spPr>
          <a:xfrm>
            <a:off x="1273600" y="1307850"/>
            <a:ext cx="7038900" cy="33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Another interesting dataset we found was “</a:t>
            </a:r>
            <a:r>
              <a:rPr lang="en" sz="1500" u="sng">
                <a:solidFill>
                  <a:schemeClr val="hlink"/>
                </a:solidFill>
                <a:hlinkClick r:id="rId3"/>
              </a:rPr>
              <a:t>MTA Bus Service Delivered</a:t>
            </a:r>
            <a:r>
              <a:rPr lang="en" sz="1500"/>
              <a:t>”. </a:t>
            </a:r>
            <a:endParaRPr sz="1500"/>
          </a:p>
          <a:p>
            <a:pPr indent="0" lvl="0" marL="0" rtl="0" algn="l">
              <a:spcBef>
                <a:spcPts val="1200"/>
              </a:spcBef>
              <a:spcAft>
                <a:spcPts val="0"/>
              </a:spcAft>
              <a:buNone/>
            </a:pPr>
            <a:r>
              <a:rPr lang="en" sz="1500"/>
              <a:t>The dataset doesn’t include a whole lot of information. It calculates “service delivered” by taking the number of scheduled buses in a day for a </a:t>
            </a:r>
            <a:r>
              <a:rPr lang="en" sz="1500"/>
              <a:t>particular route_id, and then the actual number of buses on that given day, and dividing to get a percentage.</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What we can derive from this dataset are route_id’s, which are </a:t>
            </a:r>
            <a:r>
              <a:rPr lang="en" sz="1500"/>
              <a:t>the MTA bus routes. It can tell us where the MTA is failing to meet expectations in terms of bus services.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5" name="Google Shape;225;p27"/>
          <p:cNvPicPr preferRelativeResize="0"/>
          <p:nvPr/>
        </p:nvPicPr>
        <p:blipFill>
          <a:blip r:embed="rId3">
            <a:alphaModFix/>
          </a:blip>
          <a:stretch>
            <a:fillRect/>
          </a:stretch>
        </p:blipFill>
        <p:spPr>
          <a:xfrm>
            <a:off x="0" y="231002"/>
            <a:ext cx="9144001" cy="1689546"/>
          </a:xfrm>
          <a:prstGeom prst="rect">
            <a:avLst/>
          </a:prstGeom>
          <a:noFill/>
          <a:ln>
            <a:noFill/>
          </a:ln>
        </p:spPr>
      </p:pic>
      <p:pic>
        <p:nvPicPr>
          <p:cNvPr id="226" name="Google Shape;226;p27"/>
          <p:cNvPicPr preferRelativeResize="0"/>
          <p:nvPr/>
        </p:nvPicPr>
        <p:blipFill>
          <a:blip r:embed="rId4">
            <a:alphaModFix/>
          </a:blip>
          <a:stretch>
            <a:fillRect/>
          </a:stretch>
        </p:blipFill>
        <p:spPr>
          <a:xfrm>
            <a:off x="54350" y="3749373"/>
            <a:ext cx="8839201" cy="522698"/>
          </a:xfrm>
          <a:prstGeom prst="rect">
            <a:avLst/>
          </a:prstGeom>
          <a:noFill/>
          <a:ln>
            <a:noFill/>
          </a:ln>
        </p:spPr>
      </p:pic>
      <p:sp>
        <p:nvSpPr>
          <p:cNvPr id="227" name="Google Shape;227;p27"/>
          <p:cNvSpPr txBox="1"/>
          <p:nvPr/>
        </p:nvSpPr>
        <p:spPr>
          <a:xfrm>
            <a:off x="0" y="3417900"/>
            <a:ext cx="342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Output:</a:t>
            </a:r>
            <a:endParaRPr sz="1300">
              <a:solidFill>
                <a:schemeClr val="lt1"/>
              </a:solidFill>
              <a:latin typeface="Lato"/>
              <a:ea typeface="Lato"/>
              <a:cs typeface="Lato"/>
              <a:sym typeface="Lato"/>
            </a:endParaRPr>
          </a:p>
        </p:txBody>
      </p:sp>
      <p:sp>
        <p:nvSpPr>
          <p:cNvPr id="228" name="Google Shape;228;p27"/>
          <p:cNvSpPr txBox="1"/>
          <p:nvPr/>
        </p:nvSpPr>
        <p:spPr>
          <a:xfrm>
            <a:off x="455750" y="4324975"/>
            <a:ext cx="7880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We decided not to include Staten Island buses, because they were outliers that skewed the data results. As we predicted, Queens and Brooklyn were prevalent (particularly Queens).</a:t>
            </a:r>
            <a:endParaRPr sz="1300">
              <a:solidFill>
                <a:schemeClr val="lt1"/>
              </a:solidFill>
              <a:latin typeface="Lato"/>
              <a:ea typeface="Lato"/>
              <a:cs typeface="Lato"/>
              <a:sym typeface="Lato"/>
            </a:endParaRPr>
          </a:p>
        </p:txBody>
      </p:sp>
      <p:sp>
        <p:nvSpPr>
          <p:cNvPr id="229" name="Google Shape;229;p27"/>
          <p:cNvSpPr txBox="1"/>
          <p:nvPr/>
        </p:nvSpPr>
        <p:spPr>
          <a:xfrm>
            <a:off x="363550" y="1958025"/>
            <a:ext cx="8354400" cy="11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We chose to consider bus routes with less than 60% service delivered as “buses with bad service”. Note that the dataset takes data daily, meaning that it’s not as if these routes are always only providing 60% of scheduled service, but that there were times where the route did get to that point.</a:t>
            </a:r>
            <a:br>
              <a:rPr lang="en" sz="1300">
                <a:solidFill>
                  <a:schemeClr val="lt1"/>
                </a:solidFill>
                <a:latin typeface="Lato"/>
                <a:ea typeface="Lato"/>
                <a:cs typeface="Lato"/>
                <a:sym typeface="Lato"/>
              </a:rPr>
            </a:b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Either way, it describes some bus routes that we can </a:t>
            </a:r>
            <a:r>
              <a:rPr lang="en" sz="1300">
                <a:solidFill>
                  <a:schemeClr val="lt1"/>
                </a:solidFill>
                <a:latin typeface="Lato"/>
                <a:ea typeface="Lato"/>
                <a:cs typeface="Lato"/>
                <a:sym typeface="Lato"/>
              </a:rPr>
              <a:t>safely say provide inconsistent/inadequate services.</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idx="1" type="body"/>
          </p:nvPr>
        </p:nvSpPr>
        <p:spPr>
          <a:xfrm>
            <a:off x="5191900" y="526950"/>
            <a:ext cx="3692700" cy="42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Each bus route has a lot of data points, since there are so many stops along the way.</a:t>
            </a:r>
            <a:br>
              <a:rPr lang="en" sz="1500"/>
            </a:br>
            <a:br>
              <a:rPr lang="en" sz="1500"/>
            </a:br>
            <a:r>
              <a:rPr lang="en" sz="1500"/>
              <a:t>For example, the Q59 bus line has </a:t>
            </a:r>
            <a:r>
              <a:rPr lang="en" sz="1500"/>
              <a:t>about</a:t>
            </a:r>
            <a:r>
              <a:rPr lang="en" sz="1500"/>
              <a:t> 46 </a:t>
            </a:r>
            <a:r>
              <a:rPr lang="en" sz="1500"/>
              <a:t>different</a:t>
            </a:r>
            <a:r>
              <a:rPr lang="en" sz="1500"/>
              <a:t> stops on it on it’s own.</a:t>
            </a:r>
            <a:endParaRPr sz="1500"/>
          </a:p>
          <a:p>
            <a:pPr indent="0" lvl="0" marL="0" rtl="0" algn="l">
              <a:spcBef>
                <a:spcPts val="1200"/>
              </a:spcBef>
              <a:spcAft>
                <a:spcPts val="0"/>
              </a:spcAft>
              <a:buNone/>
            </a:pPr>
            <a:r>
              <a:rPr lang="en" sz="1500"/>
              <a:t>We ran code to observe the data for each individual bus </a:t>
            </a:r>
            <a:r>
              <a:rPr lang="en" sz="1500"/>
              <a:t>stop along each of the routes. They were then put in a CSV file, just like the others.</a:t>
            </a:r>
            <a:endParaRPr sz="1500"/>
          </a:p>
          <a:p>
            <a:pPr indent="0" lvl="0" marL="0" rtl="0" algn="l">
              <a:spcBef>
                <a:spcPts val="1200"/>
              </a:spcBef>
              <a:spcAft>
                <a:spcPts val="1200"/>
              </a:spcAft>
              <a:buNone/>
            </a:pPr>
            <a:r>
              <a:t/>
            </a:r>
            <a:endParaRPr/>
          </a:p>
        </p:txBody>
      </p:sp>
      <p:pic>
        <p:nvPicPr>
          <p:cNvPr id="235" name="Google Shape;235;p28"/>
          <p:cNvPicPr preferRelativeResize="0"/>
          <p:nvPr/>
        </p:nvPicPr>
        <p:blipFill>
          <a:blip r:embed="rId3">
            <a:alphaModFix/>
          </a:blip>
          <a:stretch>
            <a:fillRect/>
          </a:stretch>
        </p:blipFill>
        <p:spPr>
          <a:xfrm>
            <a:off x="101325" y="0"/>
            <a:ext cx="3178425" cy="5143501"/>
          </a:xfrm>
          <a:prstGeom prst="rect">
            <a:avLst/>
          </a:prstGeom>
          <a:noFill/>
          <a:ln>
            <a:noFill/>
          </a:ln>
        </p:spPr>
      </p:pic>
      <p:pic>
        <p:nvPicPr>
          <p:cNvPr id="236" name="Google Shape;236;p28"/>
          <p:cNvPicPr preferRelativeResize="0"/>
          <p:nvPr/>
        </p:nvPicPr>
        <p:blipFill>
          <a:blip r:embed="rId4">
            <a:alphaModFix/>
          </a:blip>
          <a:stretch>
            <a:fillRect/>
          </a:stretch>
        </p:blipFill>
        <p:spPr>
          <a:xfrm>
            <a:off x="3176975" y="383762"/>
            <a:ext cx="1612850" cy="4375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1047750" y="68350"/>
            <a:ext cx="4269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Findings</a:t>
            </a:r>
            <a:endParaRPr sz="3000"/>
          </a:p>
        </p:txBody>
      </p:sp>
      <p:sp>
        <p:nvSpPr>
          <p:cNvPr id="242" name="Google Shape;242;p29"/>
          <p:cNvSpPr txBox="1"/>
          <p:nvPr>
            <p:ph idx="1" type="body"/>
          </p:nvPr>
        </p:nvSpPr>
        <p:spPr>
          <a:xfrm>
            <a:off x="108225" y="1319150"/>
            <a:ext cx="3174900" cy="373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52"/>
              <a:t>The data that we derived from our tests were put in csv files that were put in our GitHub repository. </a:t>
            </a:r>
            <a:br>
              <a:rPr lang="en" sz="1652"/>
            </a:br>
            <a:br>
              <a:rPr lang="en" sz="1652"/>
            </a:br>
            <a:r>
              <a:rPr lang="en" sz="1652"/>
              <a:t>Emile found a cool way to visualize this data through Google’s “My Maps”.</a:t>
            </a:r>
            <a:br>
              <a:rPr lang="en"/>
            </a:br>
            <a:br>
              <a:rPr lang="en"/>
            </a:br>
            <a:r>
              <a:rPr lang="en"/>
              <a:t>Take a look!</a:t>
            </a: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Map 1: </a:t>
            </a:r>
            <a:r>
              <a:rPr lang="en" sz="1200" u="sng">
                <a:solidFill>
                  <a:schemeClr val="hlink"/>
                </a:solidFill>
                <a:latin typeface="Arial"/>
                <a:ea typeface="Arial"/>
                <a:cs typeface="Arial"/>
                <a:sym typeface="Arial"/>
                <a:hlinkClick r:id="rId3"/>
              </a:rPr>
              <a:t>https://www.google.com/maps/d/viewer?mid=1CWrE-j9GC4_ytR5KWOxKWTz-hrWCM5M&amp;ll=40.727877636912936%2C-73.874315&amp;z=11</a:t>
            </a:r>
            <a:endParaRPr sz="1200">
              <a:latin typeface="Arial"/>
              <a:ea typeface="Arial"/>
              <a:cs typeface="Arial"/>
              <a:sym typeface="Arial"/>
            </a:endParaRPr>
          </a:p>
          <a:p>
            <a:pPr indent="0" lvl="0" marL="0" rtl="0" algn="l">
              <a:spcBef>
                <a:spcPts val="1200"/>
              </a:spcBef>
              <a:spcAft>
                <a:spcPts val="1200"/>
              </a:spcAft>
              <a:buNone/>
            </a:pPr>
            <a:r>
              <a:rPr lang="en" sz="1200">
                <a:latin typeface="Arial"/>
                <a:ea typeface="Arial"/>
                <a:cs typeface="Arial"/>
                <a:sym typeface="Arial"/>
              </a:rPr>
              <a:t>Map 2: </a:t>
            </a:r>
            <a:r>
              <a:rPr lang="en" sz="1200" u="sng">
                <a:solidFill>
                  <a:schemeClr val="hlink"/>
                </a:solidFill>
                <a:latin typeface="Arial"/>
                <a:ea typeface="Arial"/>
                <a:cs typeface="Arial"/>
                <a:sym typeface="Arial"/>
                <a:hlinkClick r:id="rId4"/>
              </a:rPr>
              <a:t>https://www.google.com/maps/d/viewer?mid=1E4lJ8kPh4rQKeCokaq3s-AiKZ6Y7z4g&amp;ll=40.74654441000801%2C-73.86569999999999&amp;z=11</a:t>
            </a:r>
            <a:endParaRPr sz="1200">
              <a:latin typeface="Arial"/>
              <a:ea typeface="Arial"/>
              <a:cs typeface="Arial"/>
              <a:sym typeface="Arial"/>
            </a:endParaRPr>
          </a:p>
        </p:txBody>
      </p:sp>
      <p:pic>
        <p:nvPicPr>
          <p:cNvPr id="243" name="Google Shape;243;p29"/>
          <p:cNvPicPr preferRelativeResize="0"/>
          <p:nvPr/>
        </p:nvPicPr>
        <p:blipFill rotWithShape="1">
          <a:blip r:embed="rId5">
            <a:alphaModFix/>
          </a:blip>
          <a:srcRect b="0" l="62011" r="0" t="0"/>
          <a:stretch/>
        </p:blipFill>
        <p:spPr>
          <a:xfrm>
            <a:off x="5358375" y="26713"/>
            <a:ext cx="3650882" cy="5090074"/>
          </a:xfrm>
          <a:prstGeom prst="rect">
            <a:avLst/>
          </a:prstGeom>
          <a:noFill/>
          <a:ln>
            <a:noFill/>
          </a:ln>
        </p:spPr>
      </p:pic>
      <p:pic>
        <p:nvPicPr>
          <p:cNvPr id="244" name="Google Shape;244;p29"/>
          <p:cNvPicPr preferRelativeResize="0"/>
          <p:nvPr/>
        </p:nvPicPr>
        <p:blipFill>
          <a:blip r:embed="rId6">
            <a:alphaModFix/>
          </a:blip>
          <a:stretch>
            <a:fillRect/>
          </a:stretch>
        </p:blipFill>
        <p:spPr>
          <a:xfrm>
            <a:off x="3352275" y="938527"/>
            <a:ext cx="2006100" cy="326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0" name="Google Shape;250;p30"/>
          <p:cNvSpPr txBox="1"/>
          <p:nvPr>
            <p:ph idx="1" type="body"/>
          </p:nvPr>
        </p:nvSpPr>
        <p:spPr>
          <a:xfrm>
            <a:off x="1297500" y="3985700"/>
            <a:ext cx="7038900" cy="86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0"/>
          <p:cNvPicPr preferRelativeResize="0"/>
          <p:nvPr/>
        </p:nvPicPr>
        <p:blipFill rotWithShape="1">
          <a:blip r:embed="rId3">
            <a:alphaModFix/>
          </a:blip>
          <a:srcRect b="44416" l="0" r="82687" t="19431"/>
          <a:stretch/>
        </p:blipFill>
        <p:spPr>
          <a:xfrm>
            <a:off x="949725" y="1085975"/>
            <a:ext cx="2174152" cy="2759950"/>
          </a:xfrm>
          <a:prstGeom prst="rect">
            <a:avLst/>
          </a:prstGeom>
          <a:noFill/>
          <a:ln>
            <a:noFill/>
          </a:ln>
        </p:spPr>
      </p:pic>
      <p:pic>
        <p:nvPicPr>
          <p:cNvPr id="252" name="Google Shape;252;p30"/>
          <p:cNvPicPr preferRelativeResize="0"/>
          <p:nvPr/>
        </p:nvPicPr>
        <p:blipFill rotWithShape="1">
          <a:blip r:embed="rId3">
            <a:alphaModFix/>
          </a:blip>
          <a:srcRect b="0" l="43971" r="0" t="1565"/>
          <a:stretch/>
        </p:blipFill>
        <p:spPr>
          <a:xfrm>
            <a:off x="3389400" y="0"/>
            <a:ext cx="4815857"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8" name="Google Shape;258;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1"/>
          <p:cNvPicPr preferRelativeResize="0"/>
          <p:nvPr/>
        </p:nvPicPr>
        <p:blipFill rotWithShape="1">
          <a:blip r:embed="rId3">
            <a:alphaModFix/>
          </a:blip>
          <a:srcRect b="0" l="29661" r="0" t="0"/>
          <a:stretch/>
        </p:blipFill>
        <p:spPr>
          <a:xfrm>
            <a:off x="1224750" y="1166463"/>
            <a:ext cx="7919252" cy="3606375"/>
          </a:xfrm>
          <a:prstGeom prst="rect">
            <a:avLst/>
          </a:prstGeom>
          <a:noFill/>
          <a:ln>
            <a:noFill/>
          </a:ln>
        </p:spPr>
      </p:pic>
      <p:pic>
        <p:nvPicPr>
          <p:cNvPr id="260" name="Google Shape;260;p31"/>
          <p:cNvPicPr preferRelativeResize="0"/>
          <p:nvPr/>
        </p:nvPicPr>
        <p:blipFill rotWithShape="1">
          <a:blip r:embed="rId3">
            <a:alphaModFix/>
          </a:blip>
          <a:srcRect b="33470" l="0" r="88751" t="0"/>
          <a:stretch/>
        </p:blipFill>
        <p:spPr>
          <a:xfrm>
            <a:off x="94750" y="62575"/>
            <a:ext cx="1814625" cy="3437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issue at hand</a:t>
            </a:r>
            <a:endParaRPr/>
          </a:p>
        </p:txBody>
      </p:sp>
      <p:sp>
        <p:nvSpPr>
          <p:cNvPr id="141" name="Google Shape;141;p14"/>
          <p:cNvSpPr txBox="1"/>
          <p:nvPr>
            <p:ph idx="1" type="body"/>
          </p:nvPr>
        </p:nvSpPr>
        <p:spPr>
          <a:xfrm>
            <a:off x="1297500" y="1307850"/>
            <a:ext cx="7107000" cy="362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availability of public transportation in New York City can often seem unbalanced, especially if you look at the outer boroughs like Brooklyn and Queens. </a:t>
            </a:r>
            <a:br>
              <a:rPr lang="en" sz="1400"/>
            </a:br>
            <a:endParaRPr sz="1400"/>
          </a:p>
          <a:p>
            <a:pPr indent="0" lvl="0" marL="0" rtl="0" algn="l">
              <a:spcBef>
                <a:spcPts val="1200"/>
              </a:spcBef>
              <a:spcAft>
                <a:spcPts val="0"/>
              </a:spcAft>
              <a:buNone/>
            </a:pPr>
            <a:r>
              <a:rPr lang="en" sz="1400"/>
              <a:t>Even beyond service issues and delays, there are just some areas of the city that are very “dry” in terms of transportation, whether it be a lack of train stops, a lack of bus stops, or a lack of both. </a:t>
            </a:r>
            <a:endParaRPr sz="1400"/>
          </a:p>
          <a:p>
            <a:pPr indent="0" lvl="0" marL="0" rtl="0" algn="l">
              <a:spcBef>
                <a:spcPts val="1200"/>
              </a:spcBef>
              <a:spcAft>
                <a:spcPts val="0"/>
              </a:spcAft>
              <a:buNone/>
            </a:pPr>
            <a:r>
              <a:rPr lang="en" sz="1400"/>
              <a:t>This is a clear ethics issue, as there is an inequity for transportation, which can ultimately negatively affect the opportunities that citizens living in “dry” transportation neighborhoods. </a:t>
            </a:r>
            <a:endParaRPr sz="1400"/>
          </a:p>
          <a:p>
            <a:pPr indent="0" lvl="0" marL="0" rtl="0" algn="l">
              <a:spcBef>
                <a:spcPts val="1200"/>
              </a:spcBef>
              <a:spcAft>
                <a:spcPts val="1200"/>
              </a:spcAft>
              <a:buNone/>
            </a:pPr>
            <a:r>
              <a:rPr lang="en" sz="1400"/>
              <a:t>How can we build an app/tool that will help us illustrate the differences in public transportation availability, and perhaps tell us where we need to improve infrastructure?</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6" name="Google Shape;266;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2"/>
          <p:cNvPicPr preferRelativeResize="0"/>
          <p:nvPr/>
        </p:nvPicPr>
        <p:blipFill rotWithShape="1">
          <a:blip r:embed="rId3">
            <a:alphaModFix/>
          </a:blip>
          <a:srcRect b="0" l="0" r="87226" t="0"/>
          <a:stretch/>
        </p:blipFill>
        <p:spPr>
          <a:xfrm>
            <a:off x="112650" y="586825"/>
            <a:ext cx="1827123" cy="4267375"/>
          </a:xfrm>
          <a:prstGeom prst="rect">
            <a:avLst/>
          </a:prstGeom>
          <a:noFill/>
          <a:ln>
            <a:noFill/>
          </a:ln>
        </p:spPr>
      </p:pic>
      <p:pic>
        <p:nvPicPr>
          <p:cNvPr id="268" name="Google Shape;268;p32"/>
          <p:cNvPicPr preferRelativeResize="0"/>
          <p:nvPr/>
        </p:nvPicPr>
        <p:blipFill rotWithShape="1">
          <a:blip r:embed="rId3">
            <a:alphaModFix/>
          </a:blip>
          <a:srcRect b="0" l="31889" r="0" t="0"/>
          <a:stretch/>
        </p:blipFill>
        <p:spPr>
          <a:xfrm>
            <a:off x="1939775" y="993974"/>
            <a:ext cx="7204224" cy="3155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4" name="Google Shape;274;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33"/>
          <p:cNvPicPr preferRelativeResize="0"/>
          <p:nvPr/>
        </p:nvPicPr>
        <p:blipFill rotWithShape="1">
          <a:blip r:embed="rId3">
            <a:alphaModFix/>
          </a:blip>
          <a:srcRect b="0" l="33351" r="0" t="0"/>
          <a:stretch/>
        </p:blipFill>
        <p:spPr>
          <a:xfrm>
            <a:off x="2203150" y="36813"/>
            <a:ext cx="6940851" cy="5069875"/>
          </a:xfrm>
          <a:prstGeom prst="rect">
            <a:avLst/>
          </a:prstGeom>
          <a:noFill/>
          <a:ln>
            <a:noFill/>
          </a:ln>
        </p:spPr>
      </p:pic>
      <p:pic>
        <p:nvPicPr>
          <p:cNvPr id="276" name="Google Shape;276;p33"/>
          <p:cNvPicPr preferRelativeResize="0"/>
          <p:nvPr/>
        </p:nvPicPr>
        <p:blipFill rotWithShape="1">
          <a:blip r:embed="rId3">
            <a:alphaModFix/>
          </a:blip>
          <a:srcRect b="8618" l="0" r="84857" t="28834"/>
          <a:stretch/>
        </p:blipFill>
        <p:spPr>
          <a:xfrm>
            <a:off x="286050" y="514550"/>
            <a:ext cx="1917102" cy="3855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267775" y="127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82" name="Google Shape;282;p34"/>
          <p:cNvSpPr txBox="1"/>
          <p:nvPr>
            <p:ph idx="1" type="body"/>
          </p:nvPr>
        </p:nvSpPr>
        <p:spPr>
          <a:xfrm>
            <a:off x="1267775" y="689825"/>
            <a:ext cx="7337100" cy="4296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The tests that we ran seemed to corroborate with our hypothesis. From the bike requests in building test, we saw that many locations in Manhattan had a variety of </a:t>
            </a:r>
            <a:r>
              <a:rPr lang="en"/>
              <a:t>transportation already.</a:t>
            </a:r>
            <a:endParaRPr/>
          </a:p>
          <a:p>
            <a:pPr indent="0" lvl="0" marL="0" rtl="0" algn="l">
              <a:lnSpc>
                <a:spcPct val="150000"/>
              </a:lnSpc>
              <a:spcBef>
                <a:spcPts val="1200"/>
              </a:spcBef>
              <a:spcAft>
                <a:spcPts val="0"/>
              </a:spcAft>
              <a:buNone/>
            </a:pPr>
            <a:r>
              <a:rPr lang="en"/>
              <a:t>When it came to Brooklyn and Queens, however, the situation was much worse. The IBX map of our .csv results shows that many of the intended stops along the proposed IBX route do in fact have a lack of transportation options. (This supports the proposal to build the IBX!!!)</a:t>
            </a:r>
            <a:endParaRPr/>
          </a:p>
          <a:p>
            <a:pPr indent="0" lvl="0" marL="0" rtl="0" algn="l">
              <a:lnSpc>
                <a:spcPct val="150000"/>
              </a:lnSpc>
              <a:spcBef>
                <a:spcPts val="1200"/>
              </a:spcBef>
              <a:spcAft>
                <a:spcPts val="0"/>
              </a:spcAft>
              <a:buNone/>
            </a:pPr>
            <a:r>
              <a:rPr lang="en"/>
              <a:t>When looking at some of the bus stops data, we can see that at many times, the singular bus route has stops along the way where there are very, very few alternate modes of transportation. It describes how difficult it is to make transfers in the outer boroughs, meaning that service is not as adequate as it can be.</a:t>
            </a:r>
            <a:endParaRPr/>
          </a:p>
          <a:p>
            <a:pPr indent="0" lvl="0" marL="0" rtl="0" algn="l">
              <a:lnSpc>
                <a:spcPct val="150000"/>
              </a:lnSpc>
              <a:spcBef>
                <a:spcPts val="1200"/>
              </a:spcBef>
              <a:spcAft>
                <a:spcPts val="1200"/>
              </a:spcAft>
              <a:buNone/>
            </a:pPr>
            <a:r>
              <a:rPr lang="en"/>
              <a:t>All this is to say that more methods of transportation would be a great benefit, especially in the outer boroughs. Our program is able to locate dry areas that could use a new bus/train route, or perhaps another  bus rerouted to go through that area.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use cases/potential for more </a:t>
            </a:r>
            <a:endParaRPr/>
          </a:p>
        </p:txBody>
      </p:sp>
      <p:sp>
        <p:nvSpPr>
          <p:cNvPr id="288" name="Google Shape;288;p35"/>
          <p:cNvSpPr txBox="1"/>
          <p:nvPr>
            <p:ph idx="1" type="body"/>
          </p:nvPr>
        </p:nvSpPr>
        <p:spPr>
          <a:xfrm>
            <a:off x="1297500" y="1307850"/>
            <a:ext cx="7038900" cy="3498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Instead of just bus stops, we can also use the  program to analyze subway stops.</a:t>
            </a:r>
            <a:endParaRPr/>
          </a:p>
          <a:p>
            <a:pPr indent="-311150" lvl="0" marL="457200" rtl="0" algn="l">
              <a:lnSpc>
                <a:spcPct val="200000"/>
              </a:lnSpc>
              <a:spcBef>
                <a:spcPts val="0"/>
              </a:spcBef>
              <a:spcAft>
                <a:spcPts val="0"/>
              </a:spcAft>
              <a:buSzPts val="1300"/>
              <a:buChar char="●"/>
            </a:pPr>
            <a:r>
              <a:rPr lang="en"/>
              <a:t>While not implemented, the program has the infrastructure to support getting information about getting  from one location to another using public transportation</a:t>
            </a:r>
            <a:endParaRPr/>
          </a:p>
          <a:p>
            <a:pPr indent="-311150" lvl="0" marL="457200" rtl="0" algn="l">
              <a:lnSpc>
                <a:spcPct val="200000"/>
              </a:lnSpc>
              <a:spcBef>
                <a:spcPts val="0"/>
              </a:spcBef>
              <a:spcAft>
                <a:spcPts val="0"/>
              </a:spcAft>
              <a:buSzPts val="1300"/>
              <a:buChar char="●"/>
            </a:pPr>
            <a:r>
              <a:rPr lang="en"/>
              <a:t>Making the program more user friendly in terms of ease of input</a:t>
            </a:r>
            <a:endParaRPr/>
          </a:p>
          <a:p>
            <a:pPr indent="-311150" lvl="0" marL="457200" rtl="0" algn="l">
              <a:lnSpc>
                <a:spcPct val="200000"/>
              </a:lnSpc>
              <a:spcBef>
                <a:spcPts val="0"/>
              </a:spcBef>
              <a:spcAft>
                <a:spcPts val="0"/>
              </a:spcAft>
              <a:buSzPts val="1300"/>
              <a:buChar char="●"/>
            </a:pPr>
            <a:r>
              <a:rPr lang="en"/>
              <a:t>Adding more information to output like if the stop is wheelchair accessible or what routes are part of the same stop/station</a:t>
            </a:r>
            <a:endParaRPr/>
          </a:p>
          <a:p>
            <a:pPr indent="-311150" lvl="0" marL="457200" rtl="0" algn="l">
              <a:lnSpc>
                <a:spcPct val="200000"/>
              </a:lnSpc>
              <a:spcBef>
                <a:spcPts val="0"/>
              </a:spcBef>
              <a:spcAft>
                <a:spcPts val="0"/>
              </a:spcAft>
              <a:buSzPts val="1300"/>
              <a:buChar char="●"/>
            </a:pPr>
            <a:r>
              <a:rPr lang="en"/>
              <a:t>Factoring in the times and/or schedules certain routes are available</a:t>
            </a:r>
            <a:endParaRPr/>
          </a:p>
          <a:p>
            <a:pPr indent="-311150" lvl="0" marL="457200" rtl="0" algn="l">
              <a:lnSpc>
                <a:spcPct val="200000"/>
              </a:lnSpc>
              <a:spcBef>
                <a:spcPts val="0"/>
              </a:spcBef>
              <a:spcAft>
                <a:spcPts val="0"/>
              </a:spcAft>
              <a:buSzPts val="1300"/>
              <a:buChar char="●"/>
            </a:pPr>
            <a:r>
              <a:rPr lang="en"/>
              <a:t>While we fixed some bugs affecting performance, it could be more time </a:t>
            </a:r>
            <a:r>
              <a:rPr lang="en"/>
              <a:t>efficient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References/Resources</a:t>
            </a:r>
            <a:endParaRPr/>
          </a:p>
        </p:txBody>
      </p:sp>
      <p:sp>
        <p:nvSpPr>
          <p:cNvPr id="294" name="Google Shape;294;p36"/>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https://www.transit.land/</a:t>
            </a:r>
            <a:r>
              <a:rPr lang="en"/>
              <a:t> </a:t>
            </a:r>
            <a:endParaRPr/>
          </a:p>
          <a:p>
            <a:pPr indent="0" lvl="0" marL="0" rtl="0" algn="l">
              <a:spcBef>
                <a:spcPts val="1200"/>
              </a:spcBef>
              <a:spcAft>
                <a:spcPts val="0"/>
              </a:spcAft>
              <a:buNone/>
            </a:pPr>
            <a:r>
              <a:rPr lang="en" sz="1150" u="sng">
                <a:solidFill>
                  <a:schemeClr val="hlink"/>
                </a:solidFill>
                <a:highlight>
                  <a:srgbClr val="222529"/>
                </a:highlight>
                <a:latin typeface="Arial"/>
                <a:ea typeface="Arial"/>
                <a:cs typeface="Arial"/>
                <a:sym typeface="Arial"/>
                <a:hlinkClick r:id="rId4"/>
              </a:rPr>
              <a:t>https://safety.fhwa.dot.gov/ped_bike/ped_transit/ped_transguide/ch4.cfm</a:t>
            </a:r>
            <a:r>
              <a:rPr lang="en" u="sng"/>
              <a:t> </a:t>
            </a:r>
            <a:endParaRPr u="sng"/>
          </a:p>
          <a:p>
            <a:pPr indent="0" lvl="0" marL="0" rtl="0" algn="l">
              <a:spcBef>
                <a:spcPts val="1200"/>
              </a:spcBef>
              <a:spcAft>
                <a:spcPts val="0"/>
              </a:spcAft>
              <a:buNone/>
            </a:pPr>
            <a:r>
              <a:rPr lang="en" u="sng">
                <a:solidFill>
                  <a:schemeClr val="hlink"/>
                </a:solidFill>
                <a:hlinkClick r:id="rId5"/>
              </a:rPr>
              <a:t>https://dev.socrata.com/foundry/data.cityofnewyork.us/scjj-6yaf</a:t>
            </a:r>
            <a:r>
              <a:rPr lang="en"/>
              <a:t> </a:t>
            </a:r>
            <a:endParaRPr/>
          </a:p>
          <a:p>
            <a:pPr indent="0" lvl="0" marL="0" rtl="0" algn="l">
              <a:spcBef>
                <a:spcPts val="1200"/>
              </a:spcBef>
              <a:spcAft>
                <a:spcPts val="0"/>
              </a:spcAft>
              <a:buNone/>
            </a:pPr>
            <a:r>
              <a:rPr lang="en" u="sng">
                <a:solidFill>
                  <a:schemeClr val="hlink"/>
                </a:solidFill>
                <a:hlinkClick r:id="rId6"/>
              </a:rPr>
              <a:t>https://dev.socrata.com/foundry/data.ny.gov/2e6s-9gpm</a:t>
            </a:r>
            <a:r>
              <a:rPr lang="en"/>
              <a:t> </a:t>
            </a:r>
            <a:endParaRPr/>
          </a:p>
          <a:p>
            <a:pPr indent="0" lvl="0" marL="0" rtl="0" algn="l">
              <a:spcBef>
                <a:spcPts val="1200"/>
              </a:spcBef>
              <a:spcAft>
                <a:spcPts val="0"/>
              </a:spcAft>
              <a:buNone/>
            </a:pPr>
            <a:r>
              <a:rPr lang="en" u="sng">
                <a:solidFill>
                  <a:schemeClr val="hlink"/>
                </a:solidFill>
                <a:hlinkClick r:id="rId7"/>
              </a:rPr>
              <a:t>https://new.mta.info/project/interborough-express</a:t>
            </a:r>
            <a:r>
              <a:rPr lang="en"/>
              <a:t> </a:t>
            </a:r>
            <a:endParaRPr/>
          </a:p>
          <a:p>
            <a:pPr indent="0" lvl="0" marL="0" rtl="0" algn="l">
              <a:spcBef>
                <a:spcPts val="1200"/>
              </a:spcBef>
              <a:spcAft>
                <a:spcPts val="0"/>
              </a:spcAft>
              <a:buNone/>
            </a:pPr>
            <a:r>
              <a:rPr lang="en" u="sng">
                <a:solidFill>
                  <a:schemeClr val="hlink"/>
                </a:solidFill>
                <a:hlinkClick r:id="rId8"/>
              </a:rPr>
              <a:t>https://mymaps.google.com/</a:t>
            </a:r>
            <a:r>
              <a:rPr lang="en"/>
              <a:t> </a:t>
            </a:r>
            <a:endParaRPr/>
          </a:p>
          <a:p>
            <a:pPr indent="0" lvl="0" marL="0" rtl="0" algn="l">
              <a:spcBef>
                <a:spcPts val="1200"/>
              </a:spcBef>
              <a:spcAft>
                <a:spcPts val="1200"/>
              </a:spcAft>
              <a:buNone/>
            </a:pPr>
            <a:r>
              <a:rPr lang="en" u="sng">
                <a:solidFill>
                  <a:schemeClr val="hlink"/>
                </a:solidFill>
                <a:hlinkClick r:id="rId9"/>
              </a:rPr>
              <a:t>https://www.latlong.net/convert-address-to-lat-long.html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“solution”/tool to use </a:t>
            </a:r>
            <a:r>
              <a:rPr lang="en"/>
              <a:t>for</a:t>
            </a:r>
            <a:r>
              <a:rPr lang="en"/>
              <a:t> analysis</a:t>
            </a:r>
            <a:endParaRPr/>
          </a:p>
        </p:txBody>
      </p:sp>
      <p:sp>
        <p:nvSpPr>
          <p:cNvPr id="147" name="Google Shape;147;p15"/>
          <p:cNvSpPr txBox="1"/>
          <p:nvPr>
            <p:ph idx="1" type="body"/>
          </p:nvPr>
        </p:nvSpPr>
        <p:spPr>
          <a:xfrm>
            <a:off x="1297500" y="1307850"/>
            <a:ext cx="7038900" cy="34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Using the </a:t>
            </a:r>
            <a:r>
              <a:rPr lang="en" sz="1500" u="sng">
                <a:solidFill>
                  <a:schemeClr val="hlink"/>
                </a:solidFill>
                <a:hlinkClick r:id="rId3"/>
              </a:rPr>
              <a:t>Transitland</a:t>
            </a:r>
            <a:r>
              <a:rPr lang="en" sz="1500"/>
              <a:t> </a:t>
            </a:r>
            <a:r>
              <a:rPr lang="en" sz="1500"/>
              <a:t>API, we knew we </a:t>
            </a:r>
            <a:r>
              <a:rPr lang="en" sz="1500"/>
              <a:t>would</a:t>
            </a:r>
            <a:r>
              <a:rPr lang="en" sz="1500"/>
              <a:t> be able to obtain some data on the current state of public transportation in the city. </a:t>
            </a:r>
            <a:endParaRPr sz="1500"/>
          </a:p>
          <a:p>
            <a:pPr indent="0" lvl="0" marL="0" rtl="0" algn="l">
              <a:spcBef>
                <a:spcPts val="1200"/>
              </a:spcBef>
              <a:spcAft>
                <a:spcPts val="0"/>
              </a:spcAft>
              <a:buNone/>
            </a:pPr>
            <a:r>
              <a:rPr lang="en" sz="1500"/>
              <a:t>By discovering/analyzing areas in the city where we can confirm that transportation services/availability are inadequate, we can further </a:t>
            </a:r>
            <a:r>
              <a:rPr lang="en" sz="1500"/>
              <a:t>illustrate</a:t>
            </a:r>
            <a:r>
              <a:rPr lang="en" sz="1500"/>
              <a:t> the issue that we’ve brought to the table. </a:t>
            </a:r>
            <a:endParaRPr sz="1500"/>
          </a:p>
          <a:p>
            <a:pPr indent="0" lvl="0" marL="0" rtl="0" algn="l">
              <a:spcBef>
                <a:spcPts val="1200"/>
              </a:spcBef>
              <a:spcAft>
                <a:spcPts val="0"/>
              </a:spcAft>
              <a:buNone/>
            </a:pPr>
            <a:r>
              <a:rPr lang="en" sz="1500"/>
              <a:t>Our program uses the API to take an input combination of longitude and latitude as well as a radius around the coordinate (in meters), and then tells the user what other types of transportation are available in that vicinity. </a:t>
            </a:r>
            <a:endParaRPr sz="1500"/>
          </a:p>
          <a:p>
            <a:pPr indent="0" lvl="0" marL="0" rtl="0" algn="l">
              <a:spcBef>
                <a:spcPts val="1200"/>
              </a:spcBef>
              <a:spcAft>
                <a:spcPts val="1200"/>
              </a:spcAft>
              <a:buNone/>
            </a:pPr>
            <a:r>
              <a:rPr lang="en" sz="1500"/>
              <a:t>Hopefully, it will be able to demonstrate that Brooklyn and Queens in particular lacks good transportation services.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currently* works</a:t>
            </a:r>
            <a:endParaRPr/>
          </a:p>
        </p:txBody>
      </p:sp>
      <p:sp>
        <p:nvSpPr>
          <p:cNvPr id="153" name="Google Shape;153;p16"/>
          <p:cNvSpPr txBox="1"/>
          <p:nvPr>
            <p:ph idx="1" type="body"/>
          </p:nvPr>
        </p:nvSpPr>
        <p:spPr>
          <a:xfrm>
            <a:off x="1297500" y="1307850"/>
            <a:ext cx="70389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program, at its core, takes a set of coordinates and a radius to search around them then gives all the public transit stops near that location. This program makes extensive use of the Transitland API, detailed </a:t>
            </a:r>
            <a:r>
              <a:rPr lang="en" u="sng">
                <a:solidFill>
                  <a:schemeClr val="hlink"/>
                </a:solidFill>
                <a:hlinkClick r:id="rId3"/>
              </a:rPr>
              <a:t>here</a:t>
            </a:r>
            <a:endParaRPr/>
          </a:p>
          <a:p>
            <a:pPr indent="0" lvl="0" marL="0" rtl="0" algn="l">
              <a:spcBef>
                <a:spcPts val="1200"/>
              </a:spcBef>
              <a:spcAft>
                <a:spcPts val="0"/>
              </a:spcAft>
              <a:buNone/>
            </a:pPr>
            <a:r>
              <a:rPr lang="en"/>
              <a:t>The program uses 5 files to work</a:t>
            </a:r>
            <a:endParaRPr/>
          </a:p>
          <a:p>
            <a:pPr indent="-311150" lvl="0" marL="457200" rtl="0" algn="l">
              <a:spcBef>
                <a:spcPts val="1200"/>
              </a:spcBef>
              <a:spcAft>
                <a:spcPts val="0"/>
              </a:spcAft>
              <a:buSzPts val="1300"/>
              <a:buChar char="●"/>
            </a:pPr>
            <a:r>
              <a:rPr lang="en"/>
              <a:t>d</a:t>
            </a:r>
            <a:r>
              <a:rPr lang="en"/>
              <a:t>ata_builder.py: this Python file builds local JSON files that help the program run while minimizing requests made to the API</a:t>
            </a:r>
            <a:endParaRPr/>
          </a:p>
          <a:p>
            <a:pPr indent="-311150" lvl="0" marL="457200" rtl="0" algn="l">
              <a:spcBef>
                <a:spcPts val="0"/>
              </a:spcBef>
              <a:spcAft>
                <a:spcPts val="0"/>
              </a:spcAft>
              <a:buSzPts val="1300"/>
              <a:buChar char="●"/>
            </a:pPr>
            <a:r>
              <a:rPr lang="en"/>
              <a:t>routes.json: this JSON file stores all of the route data needed for the program to work, including all of the stops that make up a route.</a:t>
            </a:r>
            <a:endParaRPr/>
          </a:p>
          <a:p>
            <a:pPr indent="-311150" lvl="0" marL="457200" rtl="0" algn="l">
              <a:spcBef>
                <a:spcPts val="0"/>
              </a:spcBef>
              <a:spcAft>
                <a:spcPts val="0"/>
              </a:spcAft>
              <a:buSzPts val="1300"/>
              <a:buChar char="●"/>
            </a:pPr>
            <a:r>
              <a:rPr lang="en"/>
              <a:t>d</a:t>
            </a:r>
            <a:r>
              <a:rPr lang="en"/>
              <a:t>ownload_log.json: this JSON file keeps track of what route data has already been downloaded so that duplicate data is not added to routes.json and unnecessary API requests are not made</a:t>
            </a:r>
            <a:endParaRPr/>
          </a:p>
          <a:p>
            <a:pPr indent="-311150" lvl="0" marL="457200" rtl="0" algn="l">
              <a:spcBef>
                <a:spcPts val="0"/>
              </a:spcBef>
              <a:spcAft>
                <a:spcPts val="0"/>
              </a:spcAft>
              <a:buSzPts val="1300"/>
              <a:buChar char="●"/>
            </a:pPr>
            <a:r>
              <a:rPr lang="en"/>
              <a:t>p</a:t>
            </a:r>
            <a:r>
              <a:rPr lang="en"/>
              <a:t>athfinder.py: this Python file searches through routes.json to find transit stops that are within a specified distance of a given location</a:t>
            </a:r>
            <a:endParaRPr/>
          </a:p>
          <a:p>
            <a:pPr indent="-311150" lvl="0" marL="457200" rtl="0" algn="l">
              <a:spcBef>
                <a:spcPts val="0"/>
              </a:spcBef>
              <a:spcAft>
                <a:spcPts val="0"/>
              </a:spcAft>
              <a:buSzPts val="1300"/>
              <a:buChar char="●"/>
            </a:pPr>
            <a:r>
              <a:rPr lang="en"/>
              <a:t>m</a:t>
            </a:r>
            <a:r>
              <a:rPr lang="en"/>
              <a:t>ain.py:</a:t>
            </a:r>
            <a:r>
              <a:rPr lang="en"/>
              <a:t> this Python file is what is actually used to run the program and takes user input.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currently* works</a:t>
            </a:r>
            <a:endParaRPr/>
          </a:p>
        </p:txBody>
      </p:sp>
      <p:sp>
        <p:nvSpPr>
          <p:cNvPr id="159" name="Google Shape;159;p17"/>
          <p:cNvSpPr txBox="1"/>
          <p:nvPr>
            <p:ph idx="1" type="body"/>
          </p:nvPr>
        </p:nvSpPr>
        <p:spPr>
          <a:xfrm>
            <a:off x="1297500" y="1307850"/>
            <a:ext cx="7038900" cy="383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program </a:t>
            </a:r>
            <a:r>
              <a:rPr lang="en"/>
              <a:t>essentially follows this process</a:t>
            </a:r>
            <a:endParaRPr/>
          </a:p>
          <a:p>
            <a:pPr indent="-311150" lvl="0" marL="457200" rtl="0" algn="l">
              <a:spcBef>
                <a:spcPts val="1200"/>
              </a:spcBef>
              <a:spcAft>
                <a:spcPts val="0"/>
              </a:spcAft>
              <a:buSzPts val="1300"/>
              <a:buAutoNum type="arabicPeriod"/>
            </a:pPr>
            <a:r>
              <a:rPr lang="en"/>
              <a:t>Get data from the user about what coordinates to search and what search radius to use</a:t>
            </a:r>
            <a:endParaRPr/>
          </a:p>
          <a:p>
            <a:pPr indent="-311150" lvl="0" marL="457200" rtl="0" algn="l">
              <a:spcBef>
                <a:spcPts val="0"/>
              </a:spcBef>
              <a:spcAft>
                <a:spcPts val="0"/>
              </a:spcAft>
              <a:buSzPts val="1300"/>
              <a:buAutoNum type="arabicPeriod"/>
            </a:pPr>
            <a:r>
              <a:rPr lang="en"/>
              <a:t>Use the Transitland API to get what routes are within range of those coordinates. This API request does not return what stops are nearby that location</a:t>
            </a:r>
            <a:endParaRPr/>
          </a:p>
          <a:p>
            <a:pPr indent="-298450" lvl="1" marL="914400" rtl="0" algn="l">
              <a:spcBef>
                <a:spcPts val="0"/>
              </a:spcBef>
              <a:spcAft>
                <a:spcPts val="0"/>
              </a:spcAft>
              <a:buSzPts val="1100"/>
              <a:buAutoNum type="alphaLcPeriod"/>
            </a:pPr>
            <a:r>
              <a:rPr lang="en" sz="1300"/>
              <a:t>Routes are things like the A train, B44 bus, SI Ferry, etc., so this can tell you that the A train is near you but not what stop on the A line is near you</a:t>
            </a:r>
            <a:endParaRPr sz="1300"/>
          </a:p>
          <a:p>
            <a:pPr indent="-311150" lvl="0" marL="457200" rtl="0" algn="l">
              <a:spcBef>
                <a:spcPts val="0"/>
              </a:spcBef>
              <a:spcAft>
                <a:spcPts val="0"/>
              </a:spcAft>
              <a:buSzPts val="1300"/>
              <a:buAutoNum type="arabicPeriod"/>
            </a:pPr>
            <a:r>
              <a:rPr lang="en"/>
              <a:t>Check download_logs.json to see if the data for those routes have already been downloaded to routes.json. If all relevant route data has been downloaded, skip to step 5</a:t>
            </a:r>
            <a:endParaRPr/>
          </a:p>
          <a:p>
            <a:pPr indent="-311150" lvl="0" marL="457200" rtl="0" algn="l">
              <a:spcBef>
                <a:spcPts val="0"/>
              </a:spcBef>
              <a:spcAft>
                <a:spcPts val="0"/>
              </a:spcAft>
              <a:buSzPts val="1300"/>
              <a:buAutoNum type="arabicPeriod"/>
            </a:pPr>
            <a:r>
              <a:rPr lang="en"/>
              <a:t>For each route that routes.json doesn’t have data for, make a request to the Transitland API to download that route data (including all the stops in the route) to routes.json and add that those routes have been downloaded to download_log.json</a:t>
            </a:r>
            <a:endParaRPr/>
          </a:p>
          <a:p>
            <a:pPr indent="-311150" lvl="0" marL="457200" rtl="0" algn="l">
              <a:spcBef>
                <a:spcPts val="0"/>
              </a:spcBef>
              <a:spcAft>
                <a:spcPts val="0"/>
              </a:spcAft>
              <a:buSzPts val="1300"/>
              <a:buAutoNum type="arabicPeriod"/>
            </a:pPr>
            <a:r>
              <a:rPr lang="en"/>
              <a:t>Traverse through the entirety of routes.json to find all the stops that are within the specified search radius of the given coordinates</a:t>
            </a:r>
            <a:endParaRPr/>
          </a:p>
          <a:p>
            <a:pPr indent="-298450" lvl="1" marL="914400" rtl="0" algn="l">
              <a:spcBef>
                <a:spcPts val="0"/>
              </a:spcBef>
              <a:spcAft>
                <a:spcPts val="0"/>
              </a:spcAft>
              <a:buSzPts val="1100"/>
              <a:buAutoNum type="alphaLcPeriod"/>
            </a:pPr>
            <a:r>
              <a:rPr lang="en"/>
              <a:t>If multiple stops in the same route are within the search radius, it will only include the closest one</a:t>
            </a:r>
            <a:endParaRPr/>
          </a:p>
          <a:p>
            <a:pPr indent="-311150" lvl="0" marL="457200" rtl="0" algn="l">
              <a:spcBef>
                <a:spcPts val="0"/>
              </a:spcBef>
              <a:spcAft>
                <a:spcPts val="0"/>
              </a:spcAft>
              <a:buSzPts val="1300"/>
              <a:buAutoNum type="arabicPeriod"/>
            </a:pPr>
            <a:r>
              <a:rPr lang="en"/>
              <a:t>Print out all the stops near the given coordinates along with their distance and associated route</a:t>
            </a:r>
            <a:endParaRPr/>
          </a:p>
          <a:p>
            <a:pPr indent="-298450" lvl="1" marL="914400" rtl="0" algn="l">
              <a:spcBef>
                <a:spcPts val="0"/>
              </a:spcBef>
              <a:spcAft>
                <a:spcPts val="0"/>
              </a:spcAft>
              <a:buSzPts val="1100"/>
              <a:buAutoNum type="alphaLcPeriod"/>
            </a:pPr>
            <a:r>
              <a:rPr lang="en"/>
              <a:t>In some cases the program will also make a CSV for the results of the program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Justifications for program design </a:t>
            </a:r>
            <a:endParaRPr/>
          </a:p>
        </p:txBody>
      </p:sp>
      <p:sp>
        <p:nvSpPr>
          <p:cNvPr id="165" name="Google Shape;165;p18"/>
          <p:cNvSpPr txBox="1"/>
          <p:nvPr>
            <p:ph idx="1" type="body"/>
          </p:nvPr>
        </p:nvSpPr>
        <p:spPr>
          <a:xfrm>
            <a:off x="1297500" y="1307850"/>
            <a:ext cx="70389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free version of the Transitland API has limitations, including how many times it can be requested per month. Thus storing data locally was decided as a way to somewhat circumvent this.</a:t>
            </a:r>
            <a:endParaRPr/>
          </a:p>
          <a:p>
            <a:pPr indent="0" lvl="0" marL="0" rtl="0" algn="l">
              <a:spcBef>
                <a:spcPts val="1200"/>
              </a:spcBef>
              <a:spcAft>
                <a:spcPts val="0"/>
              </a:spcAft>
              <a:buNone/>
            </a:pPr>
            <a:r>
              <a:rPr lang="en"/>
              <a:t>At the same time though, it was unrealistic to download all the transportation data required for the program beforehand. Downloading the data as needed made for a good middle ground.</a:t>
            </a:r>
            <a:endParaRPr/>
          </a:p>
          <a:p>
            <a:pPr indent="0" lvl="0" marL="0" rtl="0" algn="l">
              <a:spcBef>
                <a:spcPts val="1200"/>
              </a:spcBef>
              <a:spcAft>
                <a:spcPts val="0"/>
              </a:spcAft>
              <a:buNone/>
            </a:pPr>
            <a:r>
              <a:rPr lang="en"/>
              <a:t>Before route data is saved to routes.json, it is stored in a temporary dictionary first. This is so that any errors that may </a:t>
            </a:r>
            <a:r>
              <a:rPr lang="en"/>
              <a:t>arise from API requests occur before writing to the file to minimize chances of the files becoming corrupted.</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showcase (live)</a:t>
            </a:r>
            <a:endParaRPr/>
          </a:p>
        </p:txBody>
      </p:sp>
      <p:sp>
        <p:nvSpPr>
          <p:cNvPr id="171" name="Google Shape;171;p19"/>
          <p:cNvSpPr txBox="1"/>
          <p:nvPr>
            <p:ph idx="1" type="body"/>
          </p:nvPr>
        </p:nvSpPr>
        <p:spPr>
          <a:xfrm>
            <a:off x="1297500" y="1307850"/>
            <a:ext cx="7038900" cy="317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https://github.com/EmileJB/ethics-final/blob/main/data_builder.py</a:t>
            </a:r>
            <a:endParaRPr/>
          </a:p>
          <a:p>
            <a:pPr indent="-311150" lvl="0" marL="457200" rtl="0" algn="l">
              <a:spcBef>
                <a:spcPts val="0"/>
              </a:spcBef>
              <a:spcAft>
                <a:spcPts val="0"/>
              </a:spcAft>
              <a:buSzPts val="1300"/>
              <a:buChar char="●"/>
            </a:pPr>
            <a:r>
              <a:rPr lang="en" u="sng">
                <a:solidFill>
                  <a:schemeClr val="hlink"/>
                </a:solidFill>
                <a:hlinkClick r:id="rId4"/>
              </a:rPr>
              <a:t>https://github.com/EmileJB/ethics-final/blob/main/download_log.json</a:t>
            </a:r>
            <a:endParaRPr/>
          </a:p>
          <a:p>
            <a:pPr indent="-311150" lvl="0" marL="457200" rtl="0" algn="l">
              <a:spcBef>
                <a:spcPts val="0"/>
              </a:spcBef>
              <a:spcAft>
                <a:spcPts val="0"/>
              </a:spcAft>
              <a:buSzPts val="1300"/>
              <a:buChar char="●"/>
            </a:pPr>
            <a:r>
              <a:rPr lang="en" u="sng">
                <a:solidFill>
                  <a:schemeClr val="hlink"/>
                </a:solidFill>
                <a:hlinkClick r:id="rId5"/>
              </a:rPr>
              <a:t>https://github.com/EmileJB/ethics-final/blob/main/main.py</a:t>
            </a:r>
            <a:endParaRPr/>
          </a:p>
          <a:p>
            <a:pPr indent="-311150" lvl="0" marL="457200" rtl="0" algn="l">
              <a:spcBef>
                <a:spcPts val="0"/>
              </a:spcBef>
              <a:spcAft>
                <a:spcPts val="0"/>
              </a:spcAft>
              <a:buSzPts val="1300"/>
              <a:buChar char="●"/>
            </a:pPr>
            <a:r>
              <a:rPr lang="en" u="sng">
                <a:solidFill>
                  <a:schemeClr val="hlink"/>
                </a:solidFill>
                <a:hlinkClick r:id="rId6"/>
              </a:rPr>
              <a:t>https://github.com/EmileJB/ethics-final/blob/main/pathfinder.py</a:t>
            </a:r>
            <a:endParaRPr/>
          </a:p>
          <a:p>
            <a:pPr indent="-311150" lvl="0" marL="457200" rtl="0" algn="l">
              <a:spcBef>
                <a:spcPts val="0"/>
              </a:spcBef>
              <a:spcAft>
                <a:spcPts val="0"/>
              </a:spcAft>
              <a:buSzPts val="1300"/>
              <a:buChar char="●"/>
            </a:pPr>
            <a:r>
              <a:rPr lang="en" u="sng">
                <a:solidFill>
                  <a:schemeClr val="hlink"/>
                </a:solidFill>
                <a:hlinkClick r:id="rId7"/>
              </a:rPr>
              <a:t>https://raw.githubusercontent.com/EmileJB/ethics-final/main/routes.json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280875" y="0"/>
            <a:ext cx="7038900" cy="5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result</a:t>
            </a:r>
            <a:endParaRPr/>
          </a:p>
        </p:txBody>
      </p:sp>
      <p:sp>
        <p:nvSpPr>
          <p:cNvPr id="177" name="Google Shape;177;p20"/>
          <p:cNvSpPr txBox="1"/>
          <p:nvPr>
            <p:ph idx="1" type="body"/>
          </p:nvPr>
        </p:nvSpPr>
        <p:spPr>
          <a:xfrm>
            <a:off x="982825" y="4334725"/>
            <a:ext cx="8161200" cy="75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Note that we use a radius of 400 meters for our tests. We got this number </a:t>
            </a:r>
            <a:r>
              <a:rPr lang="en"/>
              <a:t>based</a:t>
            </a:r>
            <a:r>
              <a:rPr lang="en"/>
              <a:t> on research that shows that 400 meters is about the average amount that people are willing to walk.</a:t>
            </a:r>
            <a:br>
              <a:rPr lang="en"/>
            </a:br>
            <a:r>
              <a:rPr lang="en"/>
              <a:t>(</a:t>
            </a:r>
            <a:r>
              <a:rPr lang="en" sz="1150">
                <a:solidFill>
                  <a:schemeClr val="hlink"/>
                </a:solidFill>
                <a:highlight>
                  <a:srgbClr val="222529"/>
                </a:highlight>
                <a:uFill>
                  <a:noFill/>
                </a:uFill>
                <a:latin typeface="Arial"/>
                <a:ea typeface="Arial"/>
                <a:cs typeface="Arial"/>
                <a:sym typeface="Arial"/>
                <a:hlinkClick r:id="rId3"/>
              </a:rPr>
              <a:t>https://safety.fhwa.dot.gov/ped_bike/ped_transit/ped_transguide/ch4.cfm</a:t>
            </a:r>
            <a:r>
              <a:rPr lang="en"/>
              <a:t> )</a:t>
            </a:r>
            <a:endParaRPr/>
          </a:p>
        </p:txBody>
      </p:sp>
      <p:pic>
        <p:nvPicPr>
          <p:cNvPr id="178" name="Google Shape;178;p20"/>
          <p:cNvPicPr preferRelativeResize="0"/>
          <p:nvPr/>
        </p:nvPicPr>
        <p:blipFill>
          <a:blip r:embed="rId4">
            <a:alphaModFix/>
          </a:blip>
          <a:stretch>
            <a:fillRect/>
          </a:stretch>
        </p:blipFill>
        <p:spPr>
          <a:xfrm>
            <a:off x="2631375" y="0"/>
            <a:ext cx="6497148" cy="427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we decided on points to use</a:t>
            </a:r>
            <a:endParaRPr/>
          </a:p>
        </p:txBody>
      </p:sp>
      <p:sp>
        <p:nvSpPr>
          <p:cNvPr id="184" name="Google Shape;184;p21"/>
          <p:cNvSpPr txBox="1"/>
          <p:nvPr>
            <p:ph idx="1" type="body"/>
          </p:nvPr>
        </p:nvSpPr>
        <p:spPr>
          <a:xfrm>
            <a:off x="1297500" y="1211600"/>
            <a:ext cx="7038900" cy="32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We needed to come up with different coordinate points to use that are relevant to our issue.</a:t>
            </a:r>
            <a:endParaRPr sz="1900"/>
          </a:p>
          <a:p>
            <a:pPr indent="0" lvl="0" marL="0" rtl="0" algn="l">
              <a:spcBef>
                <a:spcPts val="1200"/>
              </a:spcBef>
              <a:spcAft>
                <a:spcPts val="0"/>
              </a:spcAft>
              <a:buNone/>
            </a:pPr>
            <a:r>
              <a:rPr lang="en" sz="1900"/>
              <a:t>So, we jumped onto data.ny.gov to find </a:t>
            </a:r>
            <a:r>
              <a:rPr lang="en" sz="1900"/>
              <a:t>relevant</a:t>
            </a:r>
            <a:r>
              <a:rPr lang="en" sz="1900"/>
              <a:t> datasets related to transportation that might be useful to analyze with our program.</a:t>
            </a:r>
            <a:endParaRPr sz="1900"/>
          </a:p>
          <a:p>
            <a:pPr indent="0" lvl="0" marL="0" rtl="0" algn="l">
              <a:spcBef>
                <a:spcPts val="1200"/>
              </a:spcBef>
              <a:spcAft>
                <a:spcPts val="0"/>
              </a:spcAft>
              <a:buNone/>
            </a:pPr>
            <a:r>
              <a:t/>
            </a:r>
            <a:endParaRPr sz="1900"/>
          </a:p>
          <a:p>
            <a:pPr indent="0" lvl="0" marL="0" rtl="0" algn="l">
              <a:spcBef>
                <a:spcPts val="1200"/>
              </a:spcBef>
              <a:spcAft>
                <a:spcPts val="1200"/>
              </a:spcAft>
              <a:buNone/>
            </a:pPr>
            <a:r>
              <a:rPr lang="en" sz="1900"/>
              <a:t>The following are a few different sources that we drew data/inspiration from for the purposes of our project.</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